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70" r:id="rId6"/>
    <p:sldId id="265" r:id="rId7"/>
    <p:sldId id="286" r:id="rId8"/>
    <p:sldId id="266" r:id="rId9"/>
    <p:sldId id="291" r:id="rId10"/>
    <p:sldId id="268" r:id="rId11"/>
    <p:sldId id="284" r:id="rId12"/>
    <p:sldId id="301" r:id="rId13"/>
    <p:sldId id="285" r:id="rId14"/>
    <p:sldId id="278" r:id="rId15"/>
    <p:sldId id="269" r:id="rId16"/>
    <p:sldId id="288" r:id="rId17"/>
    <p:sldId id="272" r:id="rId18"/>
    <p:sldId id="295" r:id="rId19"/>
    <p:sldId id="292" r:id="rId20"/>
    <p:sldId id="274" r:id="rId21"/>
    <p:sldId id="297" r:id="rId22"/>
    <p:sldId id="281" r:id="rId23"/>
    <p:sldId id="271" r:id="rId24"/>
    <p:sldId id="279" r:id="rId25"/>
    <p:sldId id="293" r:id="rId26"/>
    <p:sldId id="287" r:id="rId27"/>
    <p:sldId id="290" r:id="rId28"/>
    <p:sldId id="296" r:id="rId29"/>
    <p:sldId id="300" r:id="rId30"/>
    <p:sldId id="298" r:id="rId31"/>
    <p:sldId id="303" r:id="rId32"/>
    <p:sldId id="304" r:id="rId33"/>
    <p:sldId id="280" r:id="rId34"/>
    <p:sldId id="275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023A15-61C8-4F6C-B052-A7705DDC36CE}" v="906" dt="2022-10-11T04:24:03.994"/>
    <p1510:client id="{B764E4D3-2F00-4A4D-A498-72FE1B1F1CD6}" v="196" vWet="198" dt="2022-10-10T21:50:30.2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D6E6D-6202-4671-AA41-83238CD07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4BE28-5334-48D0-BE67-6764A9CD0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49D42-7279-49E1-933D-4B491053A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E2162-6F1A-4511-AFC4-C316DA11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71C03-8237-4E4E-A142-57FB989B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2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18CB9-747D-4686-8B43-81A0A33E4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54BE1-C252-4453-BC7B-53838FDFA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82FEE-DD5A-4A0B-99C9-FF674A33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9534B-F87C-4417-A6C9-4B8CB624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50FB0-C7D8-413D-AAFB-034B1D8E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3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786B35-DFCF-4FB4-8B6D-F3C7D95FF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E4D3B-3C32-42E5-AC77-984E54132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20C00-58A3-4FE9-B050-3AADF0C2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ED490-F9FB-43A4-B711-32DCADAC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58248-9E3C-4640-8480-BBF5254B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5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50285-400B-463B-90D6-07B46C9F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CB285-DAB4-44F0-9957-812D5A79A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C3446-8E68-4519-B1FD-CD1F99854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123E6-476B-44E6-AB7D-997BF761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9FEAD-625C-4E00-9EF7-8AABB306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3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F4F4B-1E76-4D10-A8C1-310F935DC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9A404-3511-4971-A1CB-D36081AC6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0DE39-D810-4595-9FAD-166BE6F4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A5F89-1F43-4B22-A721-2F37ABB3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C2DDB-72E4-4A63-A114-3E160EF09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84AAC-38A2-4C80-A4E1-14B2388F1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FAC7-8B64-421D-96A2-3246B883C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CEB50-6540-415E-AF38-5FC877622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FF8834-1C25-40DD-B32B-83507F0B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A8015-2F2B-4928-85EC-5054D092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D15A0-D987-4392-8701-37FD806A3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2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718D8-1B4E-4B03-9004-1CC93B7D3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33AAA-87D6-4A5D-92BC-71CCC0C73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FB8CA-8428-4A13-BBC9-03033B1B7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100B19-ABF1-4ABE-8DD5-E950EF9B0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4A930-B166-4E57-A3E4-F3C606D19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82A5CC-1CFA-43D9-84BC-84406B2E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BC5F6-A973-4D07-9998-5818FE4E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FD1FB-4D4E-4F97-AD8E-00F3C539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4C0C5-9E80-48EA-B826-AF2F60EDB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6C4009-0319-48C5-9EDD-D504DBAEE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6E7EF-36EF-4BC9-84F6-CDFAFE5C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1C03E-3E72-497A-A4F9-91A56DC0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0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FCE2CB-9973-43C5-8B0B-A1D89516F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BEEE00-BB18-49B5-88C2-6303B01EF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D9387-9D03-4993-92D7-2196F05A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9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83C55-6D2C-43DA-A55C-964232E4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FC907-4E27-423C-99DB-D28851F75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C475B-787C-43D3-AA4D-3DC57EFE3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3A0FB-AA9D-4113-B4D2-A787E128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ACFEE-646E-4571-81E5-77DA85E2E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1F1D9-300F-42E0-8E7C-CFFEAB40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7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F603-D000-4170-B028-AEC9ABFE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B771D1-491D-4C46-9E53-ADB041579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F8047-1EA1-4625-987B-7A08C2956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850F9-9A28-4065-A630-C5D70058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3C090-7C7A-47F0-8B59-8FDFD041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D1447-8448-40DD-8AB2-113771D5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0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9429A-78F7-422A-A98F-ED0F00E2F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5CD58-1C66-45CB-9B9E-307EE5081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60753-8D38-46AA-A4EF-55F4842E4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5A41-7FF3-49D7-B7DD-36B7486449A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30CC8-CAA6-4111-B47B-5DFF742155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B4B2C-3E6C-41BC-902B-AA8AE42CD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45028-B575-4AD3-8086-5DBDD216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6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C48E7D-34EC-58A3-2881-FE345D5788AD}"/>
              </a:ext>
            </a:extLst>
          </p:cNvPr>
          <p:cNvSpPr txBox="1"/>
          <p:nvPr/>
        </p:nvSpPr>
        <p:spPr>
          <a:xfrm>
            <a:off x="0" y="2213903"/>
            <a:ext cx="12191999" cy="343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en-US" sz="4800" b="0" i="0">
                <a:solidFill>
                  <a:schemeClr val="bg1"/>
                </a:solidFill>
                <a:effectLst/>
                <a:latin typeface="Avenir Next LT Pro" panose="020B0504020202020204" pitchFamily="34" charset="0"/>
              </a:rPr>
              <a:t>One of the World’s 50 </a:t>
            </a:r>
          </a:p>
          <a:p>
            <a:pPr algn="ctr">
              <a:lnSpc>
                <a:spcPct val="115000"/>
              </a:lnSpc>
              <a:defRPr/>
            </a:pPr>
            <a:r>
              <a:rPr lang="en-US" sz="4800" b="0" i="0">
                <a:solidFill>
                  <a:schemeClr val="bg1"/>
                </a:solidFill>
                <a:effectLst/>
                <a:latin typeface="Avenir Next LT Pro" panose="020B0504020202020204" pitchFamily="34" charset="0"/>
              </a:rPr>
              <a:t>Greatest Places of 2022</a:t>
            </a:r>
          </a:p>
          <a:p>
            <a:pPr algn="ctr">
              <a:lnSpc>
                <a:spcPct val="115000"/>
              </a:lnSpc>
              <a:defRPr/>
            </a:pPr>
            <a:r>
              <a:rPr lang="en-US" sz="4800" b="0" i="0">
                <a:solidFill>
                  <a:schemeClr val="bg1"/>
                </a:solidFill>
                <a:effectLst/>
                <a:latin typeface="Avenir Next LT Pro" panose="020B0504020202020204" pitchFamily="34" charset="0"/>
              </a:rPr>
              <a:t>— </a:t>
            </a:r>
            <a:r>
              <a:rPr lang="en-US" sz="4800" b="1" i="0">
                <a:solidFill>
                  <a:schemeClr val="bg1"/>
                </a:solidFill>
                <a:effectLst/>
                <a:latin typeface="Avenir Next LT Pro" panose="020B0504020202020204" pitchFamily="34" charset="0"/>
              </a:rPr>
              <a:t>TIME Magazine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venir Next LT Pro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41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0" y="1844950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err="1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PortMiami</a:t>
            </a: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 cruise passengers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for the month of July 2022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exceeded July 2019 by 7,805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passengers, a 1.7% increase.</a:t>
            </a:r>
            <a:endParaRPr lang="en-US" sz="4800">
              <a:solidFill>
                <a:schemeClr val="bg1">
                  <a:lumMod val="85000"/>
                </a:schemeClr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82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1" y="2179320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+mn-cs"/>
              </a:rPr>
              <a:t>In September,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+mn-cs"/>
              </a:rPr>
              <a:t>Miami International Airport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+mn-cs"/>
              </a:rPr>
              <a:t>averaged just under 26,000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+mn-cs"/>
              </a:rPr>
              <a:t>international arrivals each day.</a:t>
            </a:r>
            <a:endParaRPr kumimoji="0" lang="en-US" sz="4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528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0" y="1691640"/>
            <a:ext cx="12191999" cy="4147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compares to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under 25,000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MIA international arrivals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day in September of 2019.</a:t>
            </a:r>
            <a:br>
              <a:rPr lang="en-US" sz="400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>
              <a:solidFill>
                <a:schemeClr val="bg1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75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BEEF117-184F-44A2-90FC-81EA8BCE357C}"/>
              </a:ext>
            </a:extLst>
          </p:cNvPr>
          <p:cNvSpPr txBox="1"/>
          <p:nvPr/>
        </p:nvSpPr>
        <p:spPr>
          <a:xfrm>
            <a:off x="1282700" y="2274838"/>
            <a:ext cx="96266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4800" i="0" u="none" strike="noStrike">
                <a:solidFill>
                  <a:schemeClr val="bg1"/>
                </a:solidFill>
                <a:effectLst/>
                <a:latin typeface="Avenir Next LT Pro" panose="020B0504020202020204" pitchFamily="34" charset="0"/>
              </a:rPr>
              <a:t>Miami ranked one of the Best Cities in the World for 2022</a:t>
            </a:r>
          </a:p>
          <a:p>
            <a:pPr algn="ctr" fontAlgn="base"/>
            <a:endParaRPr lang="en-US" sz="4800" i="0" u="none" strike="noStrike">
              <a:solidFill>
                <a:schemeClr val="bg1"/>
              </a:solidFill>
              <a:effectLst/>
              <a:latin typeface="Avenir Next LT Pro" panose="020B0504020202020204" pitchFamily="34" charset="0"/>
            </a:endParaRPr>
          </a:p>
          <a:p>
            <a:pPr algn="ctr" fontAlgn="base"/>
            <a:r>
              <a:rPr lang="en-US" sz="4800" b="1" i="0" u="none" strike="noStrike">
                <a:solidFill>
                  <a:schemeClr val="bg1"/>
                </a:solidFill>
                <a:effectLst/>
                <a:latin typeface="Avenir Next LT Pro" panose="020B0504020202020204" pitchFamily="34" charset="0"/>
              </a:rPr>
              <a:t>— Time Out</a:t>
            </a:r>
            <a:endParaRPr lang="en-US" sz="4800" b="1" i="0">
              <a:solidFill>
                <a:schemeClr val="bg1"/>
              </a:solidFill>
              <a:effectLst/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57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1" y="1289247"/>
            <a:ext cx="12191999" cy="4279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current daily average of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arrivals at MIA is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4.5% percent as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compared to 2019 levels.</a:t>
            </a:r>
            <a:b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2397555" y="1777224"/>
            <a:ext cx="79730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Top 10 Destinations for Incentive Travel</a:t>
            </a:r>
          </a:p>
          <a:p>
            <a:pPr algn="ctr"/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</a:t>
            </a:r>
            <a:r>
              <a:rPr lang="en-US" sz="4800" b="1" err="1">
                <a:solidFill>
                  <a:schemeClr val="bg1"/>
                </a:solidFill>
                <a:latin typeface="futura-pt"/>
              </a:rPr>
              <a:t>Northstar</a:t>
            </a:r>
            <a:r>
              <a:rPr lang="en-US" sz="4800" b="1">
                <a:solidFill>
                  <a:schemeClr val="bg1"/>
                </a:solidFill>
                <a:latin typeface="futura-pt"/>
              </a:rPr>
              <a:t> Meetings Group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333097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1" y="2326477"/>
            <a:ext cx="12191999" cy="17311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14999"/>
              </a:lnSpc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latin typeface="Avenir Next LT Pro"/>
                <a:cs typeface="Times New Roman"/>
              </a:rPr>
              <a:t>Miami International Airport —</a:t>
            </a:r>
          </a:p>
          <a:p>
            <a:pPr algn="ctr">
              <a:lnSpc>
                <a:spcPct val="114999"/>
              </a:lnSpc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latin typeface="Avenir Next LT Pro"/>
                <a:cs typeface="Times New Roman"/>
              </a:rPr>
              <a:t>#1 US International Airport (2021)</a:t>
            </a:r>
          </a:p>
        </p:txBody>
      </p:sp>
    </p:spTree>
    <p:extLst>
      <p:ext uri="{BB962C8B-B14F-4D97-AF65-F5344CB8AC3E}">
        <p14:creationId xmlns:p14="http://schemas.microsoft.com/office/powerpoint/2010/main" val="39311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1" y="975723"/>
            <a:ext cx="12191999" cy="57053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000">
                <a:solidFill>
                  <a:schemeClr val="bg2"/>
                </a:solidFill>
                <a:effectLst/>
                <a:latin typeface="Arial"/>
                <a:ea typeface="Times New Roman" panose="02020603050405020304" pitchFamily="18" charset="0"/>
                <a:cs typeface="Times New Roman"/>
              </a:rPr>
              <a:t>Through 2022 </a:t>
            </a:r>
          </a:p>
          <a:p>
            <a:pPr algn="ctr">
              <a:lnSpc>
                <a:spcPct val="115000"/>
              </a:lnSpc>
            </a:pPr>
            <a:r>
              <a:rPr lang="en-US" sz="4000">
                <a:solidFill>
                  <a:schemeClr val="bg2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6 additional</a:t>
            </a: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 conventions/</a:t>
            </a:r>
            <a:r>
              <a:rPr lang="en-US" sz="4000">
                <a:solidFill>
                  <a:schemeClr val="bg2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trade</a:t>
            </a: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 shows </a:t>
            </a:r>
          </a:p>
          <a:p>
            <a:pPr algn="ctr">
              <a:lnSpc>
                <a:spcPct val="115000"/>
              </a:lnSpc>
            </a:pP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scheduled at the </a:t>
            </a:r>
          </a:p>
          <a:p>
            <a:pPr algn="ctr">
              <a:lnSpc>
                <a:spcPct val="115000"/>
              </a:lnSpc>
            </a:pP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Miami Beach Convention </a:t>
            </a:r>
            <a:r>
              <a:rPr lang="en-US" sz="4000">
                <a:solidFill>
                  <a:schemeClr val="bg2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Center. </a:t>
            </a:r>
          </a:p>
          <a:p>
            <a:pPr algn="ctr">
              <a:lnSpc>
                <a:spcPct val="115000"/>
              </a:lnSpc>
            </a:pP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This equates to</a:t>
            </a:r>
            <a:endParaRPr lang="en-US" sz="4000">
              <a:solidFill>
                <a:schemeClr val="bg2"/>
              </a:solidFill>
              <a:effectLst/>
              <a:latin typeface="Avenir Next LT Pro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4000">
                <a:solidFill>
                  <a:schemeClr val="bg2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35</a:t>
            </a: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 conventions/trade shows</a:t>
            </a:r>
            <a:r>
              <a:rPr lang="en-US" sz="4000">
                <a:solidFill>
                  <a:schemeClr val="bg2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 total</a:t>
            </a:r>
            <a:endParaRPr lang="en-US" sz="4000">
              <a:solidFill>
                <a:schemeClr val="bg2"/>
              </a:solidFill>
              <a:effectLst/>
              <a:latin typeface="Avenir Next LT Pro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chemeClr val="bg2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Total attendance of </a:t>
            </a:r>
            <a:r>
              <a:rPr lang="en-US" sz="4000">
                <a:solidFill>
                  <a:schemeClr val="bg2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304,1500</a:t>
            </a:r>
            <a:br>
              <a:rPr lang="en-US" sz="4000"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8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185586" y="1537163"/>
            <a:ext cx="115668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#5 in Best Zoos</a:t>
            </a:r>
          </a:p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in the USA for Families </a:t>
            </a:r>
            <a:r>
              <a:rPr lang="en-US" sz="4800">
                <a:solidFill>
                  <a:schemeClr val="bg1"/>
                </a:solidFill>
                <a:latin typeface="futura-pt"/>
              </a:rPr>
              <a:t>2022</a:t>
            </a:r>
          </a:p>
          <a:p>
            <a:pPr algn="ctr"/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Traveling Mom.com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349050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1" y="1894042"/>
            <a:ext cx="12191999" cy="28738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14999"/>
              </a:lnSpc>
            </a:pPr>
            <a:r>
              <a:rPr lang="en-US" sz="4000">
                <a:solidFill>
                  <a:schemeClr val="bg2"/>
                </a:solidFill>
                <a:latin typeface="Avenir Next LT Pro" panose="020B0504020202020204" pitchFamily="34" charset="0"/>
                <a:cs typeface="Times New Roman"/>
              </a:rPr>
              <a:t>In the last 12 months, </a:t>
            </a:r>
          </a:p>
          <a:p>
            <a:pPr algn="ctr">
              <a:lnSpc>
                <a:spcPct val="114999"/>
              </a:lnSpc>
            </a:pPr>
            <a:r>
              <a:rPr lang="en-US" sz="4000">
                <a:solidFill>
                  <a:schemeClr val="bg2"/>
                </a:solidFill>
                <a:latin typeface="Avenir Next LT Pro" panose="020B0504020202020204" pitchFamily="34" charset="0"/>
                <a:cs typeface="Times New Roman"/>
              </a:rPr>
              <a:t>GMCVB Convention Sales Team </a:t>
            </a:r>
          </a:p>
          <a:p>
            <a:pPr algn="ctr">
              <a:lnSpc>
                <a:spcPct val="114999"/>
              </a:lnSpc>
            </a:pPr>
            <a:r>
              <a:rPr lang="en-US" sz="4000">
                <a:solidFill>
                  <a:schemeClr val="bg2"/>
                </a:solidFill>
                <a:latin typeface="Avenir Next LT Pro" panose="020B0504020202020204" pitchFamily="34" charset="0"/>
                <a:cs typeface="Times New Roman"/>
              </a:rPr>
              <a:t>has secured 7 new annual </a:t>
            </a:r>
            <a:r>
              <a:rPr lang="en-US" sz="4000" err="1">
                <a:solidFill>
                  <a:schemeClr val="bg2"/>
                </a:solidFill>
                <a:latin typeface="Avenir Next LT Pro" panose="020B0504020202020204" pitchFamily="34" charset="0"/>
                <a:cs typeface="Times New Roman"/>
              </a:rPr>
              <a:t>citywides</a:t>
            </a:r>
            <a:r>
              <a:rPr lang="en-US" sz="4000">
                <a:solidFill>
                  <a:schemeClr val="bg2"/>
                </a:solidFill>
                <a:latin typeface="Avenir Next LT Pro" panose="020B0504020202020204" pitchFamily="34" charset="0"/>
                <a:cs typeface="Times New Roman"/>
              </a:rPr>
              <a:t> </a:t>
            </a:r>
          </a:p>
          <a:p>
            <a:pPr algn="ctr">
              <a:lnSpc>
                <a:spcPct val="114999"/>
              </a:lnSpc>
            </a:pPr>
            <a:r>
              <a:rPr lang="en-US" sz="4000">
                <a:solidFill>
                  <a:schemeClr val="bg2"/>
                </a:solidFill>
                <a:latin typeface="Avenir Next LT Pro" panose="020B0504020202020204" pitchFamily="34" charset="0"/>
                <a:cs typeface="Times New Roman"/>
              </a:rPr>
              <a:t>and a total of 290,250 room nights. </a:t>
            </a:r>
          </a:p>
        </p:txBody>
      </p:sp>
    </p:spTree>
    <p:extLst>
      <p:ext uri="{BB962C8B-B14F-4D97-AF65-F5344CB8AC3E}">
        <p14:creationId xmlns:p14="http://schemas.microsoft.com/office/powerpoint/2010/main" val="33766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0" y="1828800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For the week ending October 1, 2022,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Hotel Demand (Rooms Sold) 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was up </a:t>
            </a:r>
            <a:r>
              <a:rPr lang="en-US" sz="4800">
                <a:solidFill>
                  <a:schemeClr val="bg1">
                    <a:lumMod val="85000"/>
                  </a:schemeClr>
                </a:solidFill>
                <a:latin typeface="Avenir Next LT Pro" panose="020B0504020202020204" pitchFamily="34" charset="0"/>
                <a:ea typeface="Times New Roman" panose="02020603050405020304" pitchFamily="18" charset="0"/>
              </a:rPr>
              <a:t>14.2</a:t>
            </a: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% over the 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same week in 2019.</a:t>
            </a:r>
            <a:endParaRPr lang="en-US" sz="4800">
              <a:solidFill>
                <a:schemeClr val="bg1">
                  <a:lumMod val="85000"/>
                </a:schemeClr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2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1" y="1780757"/>
            <a:ext cx="12191999" cy="3581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Hotel Occupancy 1.6% higher than 2019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62.2% higher (for the week-ending Oct 1)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 with the addition of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6,868 additional hotel rooms in inventory</a:t>
            </a:r>
            <a:br>
              <a:rPr lang="en-US" sz="400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>
              <a:solidFill>
                <a:schemeClr val="bg1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6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680225" y="449952"/>
            <a:ext cx="11188390" cy="669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Seventeen (17) new hotels have opened 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past 12 months. 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Six (6) hotels scheduled to open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>
                <a:solidFill>
                  <a:prstClr val="white">
                    <a:lumMod val="85000"/>
                  </a:prstClr>
                </a:solidFill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remainder of 2022.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>
                <a:solidFill>
                  <a:prstClr val="white">
                    <a:lumMod val="85000"/>
                  </a:prstClr>
                </a:solidFill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Seventeen (17) hotels expected to open in 2023.</a:t>
            </a:r>
            <a:b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401486" y="1219663"/>
            <a:ext cx="1156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463EBF-FD7C-BF90-C0C5-D106620AFE9A}"/>
              </a:ext>
            </a:extLst>
          </p:cNvPr>
          <p:cNvSpPr txBox="1"/>
          <p:nvPr/>
        </p:nvSpPr>
        <p:spPr>
          <a:xfrm>
            <a:off x="185586" y="1537163"/>
            <a:ext cx="115668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Top 10 Hottest City Destinations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for an Exciting Vacation</a:t>
            </a:r>
          </a:p>
          <a:p>
            <a:pPr algn="ctr"/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Luxury Travel Magazine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164961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414186" y="2413463"/>
            <a:ext cx="1156682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Miami chosen as a host city for the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2026 FIFA World Cup</a:t>
            </a:r>
            <a:endParaRPr lang="en-US" sz="4800" b="1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28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769476" y="294112"/>
            <a:ext cx="109281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i="0" err="1">
                <a:solidFill>
                  <a:schemeClr val="bg1"/>
                </a:solidFill>
                <a:effectLst/>
                <a:latin typeface="futura-pt"/>
              </a:rPr>
              <a:t>Travvy</a:t>
            </a:r>
            <a:r>
              <a:rPr lang="en-US" sz="4800" b="1" i="0">
                <a:solidFill>
                  <a:schemeClr val="bg1"/>
                </a:solidFill>
                <a:effectLst/>
                <a:latin typeface="futura-pt"/>
              </a:rPr>
              <a:t> Awards:</a:t>
            </a:r>
          </a:p>
          <a:p>
            <a:pPr algn="ctr"/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Gold for </a:t>
            </a:r>
          </a:p>
          <a:p>
            <a:pPr algn="ctr"/>
            <a:r>
              <a:rPr lang="en-US" sz="4800" b="1" i="0">
                <a:solidFill>
                  <a:schemeClr val="bg1"/>
                </a:solidFill>
                <a:effectLst/>
                <a:latin typeface="futura-pt"/>
              </a:rPr>
              <a:t>Best Domestic Destination</a:t>
            </a:r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 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B</a:t>
            </a:r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ronze for </a:t>
            </a:r>
          </a:p>
          <a:p>
            <a:pPr algn="ctr"/>
            <a:r>
              <a:rPr lang="en-US" sz="4800" b="1" i="0">
                <a:solidFill>
                  <a:schemeClr val="bg1"/>
                </a:solidFill>
                <a:effectLst/>
                <a:latin typeface="futura-pt"/>
              </a:rPr>
              <a:t>Best Travel Agent </a:t>
            </a:r>
          </a:p>
          <a:p>
            <a:pPr algn="ctr"/>
            <a:r>
              <a:rPr lang="en-US" sz="4800" b="1" i="0">
                <a:solidFill>
                  <a:schemeClr val="bg1"/>
                </a:solidFill>
                <a:effectLst/>
                <a:latin typeface="futura-pt"/>
              </a:rPr>
              <a:t>Academy Program</a:t>
            </a:r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 </a:t>
            </a:r>
          </a:p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for its Specialist Program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140418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434940" y="1905506"/>
            <a:ext cx="115668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Miami International Airport set mid-year record for passenger growth</a:t>
            </a:r>
          </a:p>
          <a:p>
            <a:pPr algn="ctr"/>
            <a:endParaRPr lang="en-US" sz="4800">
              <a:solidFill>
                <a:schemeClr val="bg1"/>
              </a:solidFill>
              <a:latin typeface="futura-pt"/>
            </a:endParaRPr>
          </a:p>
          <a:p>
            <a:pPr algn="ctr"/>
            <a:r>
              <a:rPr lang="en-US" sz="4800" b="1" i="0">
                <a:solidFill>
                  <a:schemeClr val="bg1"/>
                </a:solidFill>
                <a:effectLst/>
                <a:latin typeface="futura-pt"/>
              </a:rPr>
              <a:t>— CBS News Miami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46529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B8E662-E510-CF14-7511-23F55341DC65}"/>
              </a:ext>
            </a:extLst>
          </p:cNvPr>
          <p:cNvSpPr txBox="1"/>
          <p:nvPr/>
        </p:nvSpPr>
        <p:spPr>
          <a:xfrm>
            <a:off x="401796" y="2644170"/>
            <a:ext cx="115668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Miami selected to host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2026 College Football Championship</a:t>
            </a:r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112478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E1FA65-72AF-E0D0-46A3-6085DBC1C9DB}"/>
              </a:ext>
            </a:extLst>
          </p:cNvPr>
          <p:cNvSpPr txBox="1"/>
          <p:nvPr/>
        </p:nvSpPr>
        <p:spPr>
          <a:xfrm>
            <a:off x="185586" y="1537163"/>
            <a:ext cx="115668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Top 6 Places to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Honeymoon in the US</a:t>
            </a:r>
          </a:p>
          <a:p>
            <a:pPr algn="ctr"/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CEOWORLD Magazine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86010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E1FA65-72AF-E0D0-46A3-6085DBC1C9DB}"/>
              </a:ext>
            </a:extLst>
          </p:cNvPr>
          <p:cNvSpPr txBox="1"/>
          <p:nvPr/>
        </p:nvSpPr>
        <p:spPr>
          <a:xfrm>
            <a:off x="110523" y="1223265"/>
            <a:ext cx="115668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Miami Hotels recovered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faster from the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pandemic than any other city worldwide, report says</a:t>
            </a:r>
          </a:p>
          <a:p>
            <a:pPr algn="ctr"/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THE NEXT MIAMI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17925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434940" y="1905506"/>
            <a:ext cx="115668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Top 10 Cities to </a:t>
            </a:r>
          </a:p>
          <a:p>
            <a:pPr algn="ctr"/>
            <a:r>
              <a:rPr lang="en-US" sz="4800" b="0" i="0">
                <a:solidFill>
                  <a:schemeClr val="bg1"/>
                </a:solidFill>
                <a:effectLst/>
                <a:latin typeface="futura-pt"/>
              </a:rPr>
              <a:t>watch a football game</a:t>
            </a:r>
          </a:p>
          <a:p>
            <a:pPr algn="ctr"/>
            <a:endParaRPr lang="en-US" sz="4800">
              <a:solidFill>
                <a:schemeClr val="bg1"/>
              </a:solidFill>
              <a:latin typeface="futura-pt"/>
            </a:endParaRPr>
          </a:p>
          <a:p>
            <a:pPr algn="ctr"/>
            <a:r>
              <a:rPr lang="en-US" sz="4800" b="1" i="0">
                <a:solidFill>
                  <a:schemeClr val="bg1"/>
                </a:solidFill>
                <a:effectLst/>
                <a:latin typeface="futura-pt"/>
              </a:rPr>
              <a:t>— Showcase.com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21612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334537" y="1166046"/>
            <a:ext cx="11857463" cy="51289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800">
                <a:solidFill>
                  <a:schemeClr val="bg1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Year-to-Date, the </a:t>
            </a:r>
            <a:r>
              <a:rPr lang="en-US" sz="4800">
                <a:solidFill>
                  <a:schemeClr val="bg1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Convention Development Tax revenues, paid by visitors </a:t>
            </a:r>
            <a:r>
              <a:rPr lang="en-US" sz="4800">
                <a:solidFill>
                  <a:schemeClr val="bg1"/>
                </a:solidFill>
                <a:latin typeface="Avenir Next LT Pro"/>
                <a:ea typeface="Times New Roman" panose="02020603050405020304" pitchFamily="18" charset="0"/>
                <a:cs typeface="Times New Roman"/>
              </a:rPr>
              <a:t>staying in Miami-Dade</a:t>
            </a:r>
            <a:r>
              <a:rPr lang="en-US" sz="4800">
                <a:solidFill>
                  <a:schemeClr val="bg1"/>
                </a:solidFill>
                <a:effectLst/>
                <a:latin typeface="Avenir Next LT Pro"/>
                <a:ea typeface="Times New Roman" panose="02020603050405020304" pitchFamily="18" charset="0"/>
                <a:cs typeface="Times New Roman"/>
              </a:rPr>
              <a:t> County hotels, increased by 34.7% as compared to last year.</a:t>
            </a:r>
            <a:br>
              <a:rPr lang="en-US" sz="4800"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>
              <a:solidFill>
                <a:srgbClr val="FF0000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0" y="2213903"/>
            <a:ext cx="12191999" cy="1731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Greater Miami &amp; Miami Beach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 never been hotter.</a:t>
            </a:r>
          </a:p>
        </p:txBody>
      </p:sp>
    </p:spTree>
    <p:extLst>
      <p:ext uri="{BB962C8B-B14F-4D97-AF65-F5344CB8AC3E}">
        <p14:creationId xmlns:p14="http://schemas.microsoft.com/office/powerpoint/2010/main" val="6831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2364059" y="2380080"/>
            <a:ext cx="7928517" cy="1731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Together we will keep the momentum going</a:t>
            </a:r>
          </a:p>
        </p:txBody>
      </p:sp>
    </p:spTree>
    <p:extLst>
      <p:ext uri="{BB962C8B-B14F-4D97-AF65-F5344CB8AC3E}">
        <p14:creationId xmlns:p14="http://schemas.microsoft.com/office/powerpoint/2010/main" val="48661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C48E7D-34EC-58A3-2881-FE345D5788AD}"/>
              </a:ext>
            </a:extLst>
          </p:cNvPr>
          <p:cNvSpPr txBox="1"/>
          <p:nvPr/>
        </p:nvSpPr>
        <p:spPr>
          <a:xfrm>
            <a:off x="101600" y="864516"/>
            <a:ext cx="12191999" cy="512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First-ever Michelin Guide Florida</a:t>
            </a:r>
          </a:p>
          <a:p>
            <a:pPr algn="ctr">
              <a:lnSpc>
                <a:spcPct val="115000"/>
              </a:lnSpc>
              <a:defRPr/>
            </a:pPr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Miami restaurants honored</a:t>
            </a:r>
          </a:p>
          <a:p>
            <a:pPr algn="ctr">
              <a:lnSpc>
                <a:spcPct val="115000"/>
              </a:lnSpc>
              <a:defRPr/>
            </a:pPr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1 Two star</a:t>
            </a:r>
          </a:p>
          <a:p>
            <a:pPr algn="ctr">
              <a:lnSpc>
                <a:spcPct val="115000"/>
              </a:lnSpc>
              <a:defRPr/>
            </a:pPr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10 One star</a:t>
            </a:r>
          </a:p>
          <a:p>
            <a:pPr algn="ctr">
              <a:lnSpc>
                <a:spcPct val="115000"/>
              </a:lnSpc>
              <a:defRPr/>
            </a:pPr>
            <a:r>
              <a:rPr lang="en-US" sz="4800">
                <a:solidFill>
                  <a:schemeClr val="bg1"/>
                </a:solidFill>
                <a:latin typeface="Avenir Next LT Pro" panose="020B0504020202020204" pitchFamily="34" charset="0"/>
              </a:rPr>
              <a:t>19 Bib Gourmand</a:t>
            </a:r>
          </a:p>
          <a:p>
            <a:pPr algn="ctr">
              <a:lnSpc>
                <a:spcPct val="115000"/>
              </a:lnSpc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Michel</a:t>
            </a:r>
            <a:r>
              <a:rPr lang="en-US" sz="4800" b="1">
                <a:solidFill>
                  <a:schemeClr val="bg1"/>
                </a:solidFill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kumimoji="0" lang="en-US" sz="4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venir Next LT Pro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9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0" y="1447800"/>
            <a:ext cx="12191999" cy="4279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Hotel Demand (Rooms Sold)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 been pacing ahead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comparable 2019 numbers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past 8 consecutive weeks.</a:t>
            </a:r>
            <a:b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9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771895-2CF9-BEF7-E152-ED1152C3FE02}"/>
              </a:ext>
            </a:extLst>
          </p:cNvPr>
          <p:cNvSpPr txBox="1"/>
          <p:nvPr/>
        </p:nvSpPr>
        <p:spPr>
          <a:xfrm>
            <a:off x="1895707" y="1799527"/>
            <a:ext cx="88794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#2 on the 10 most visited cities in the United States</a:t>
            </a:r>
          </a:p>
          <a:p>
            <a:pPr algn="ctr"/>
            <a:endParaRPr lang="en-US" sz="4800" b="0" i="0">
              <a:solidFill>
                <a:schemeClr val="bg1"/>
              </a:solidFill>
              <a:effectLst/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</a:t>
            </a:r>
            <a:r>
              <a:rPr lang="en-US" sz="4800" b="1" err="1">
                <a:solidFill>
                  <a:schemeClr val="bg1"/>
                </a:solidFill>
                <a:latin typeface="futura-pt"/>
              </a:rPr>
              <a:t>HouseGrail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06CAC-0A37-DDF9-0FC6-78097602169F}"/>
              </a:ext>
            </a:extLst>
          </p:cNvPr>
          <p:cNvSpPr txBox="1"/>
          <p:nvPr/>
        </p:nvSpPr>
        <p:spPr>
          <a:xfrm>
            <a:off x="-4610100" y="-30598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b="1" i="0">
                <a:solidFill>
                  <a:srgbClr val="222222"/>
                </a:solidFill>
                <a:effectLst/>
                <a:latin typeface="futura-pt"/>
              </a:rPr>
            </a:br>
            <a:endParaRPr lang="en-US" b="0" i="0">
              <a:solidFill>
                <a:srgbClr val="222222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8897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2410522" y="1827447"/>
            <a:ext cx="7370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Miami International Airport Year to Date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Passenger arrivals are up 7.9% over 2019</a:t>
            </a:r>
            <a:endParaRPr lang="en-US" sz="4800">
              <a:solidFill>
                <a:schemeClr val="bg1">
                  <a:lumMod val="85000"/>
                </a:schemeClr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ABDC0-18C9-4D96-A65D-434727D14B38}"/>
              </a:ext>
            </a:extLst>
          </p:cNvPr>
          <p:cNvSpPr txBox="1"/>
          <p:nvPr/>
        </p:nvSpPr>
        <p:spPr>
          <a:xfrm>
            <a:off x="613317" y="2179320"/>
            <a:ext cx="115786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Miami-Dade County Leisure &amp; Hospitality employment increased 12.4% in 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August 2022 as compared </a:t>
            </a:r>
          </a:p>
          <a:p>
            <a:pPr algn="ctr"/>
            <a:r>
              <a:rPr lang="en-US" sz="480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</a:rPr>
              <a:t>to one year ago.</a:t>
            </a:r>
            <a:endParaRPr lang="en-US" sz="4800">
              <a:solidFill>
                <a:schemeClr val="bg1">
                  <a:lumMod val="85000"/>
                </a:schemeClr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61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9FD9CEB-3364-D8F8-62A7-BE7575A85E11}"/>
              </a:ext>
            </a:extLst>
          </p:cNvPr>
          <p:cNvSpPr txBox="1"/>
          <p:nvPr/>
        </p:nvSpPr>
        <p:spPr>
          <a:xfrm>
            <a:off x="312586" y="2031705"/>
            <a:ext cx="115668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Voted top Overall Experiences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futura-pt"/>
              </a:rPr>
              <a:t>in the United States</a:t>
            </a:r>
          </a:p>
          <a:p>
            <a:pPr algn="ctr"/>
            <a:endParaRPr lang="en-US" sz="4800" b="1">
              <a:solidFill>
                <a:schemeClr val="bg1"/>
              </a:solidFill>
              <a:latin typeface="futura-pt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futura-pt"/>
              </a:rPr>
              <a:t>— Traveler’s Choice</a:t>
            </a:r>
            <a:endParaRPr lang="en-US" sz="4800" b="1" i="0">
              <a:solidFill>
                <a:schemeClr val="bg1"/>
              </a:solidFill>
              <a:effectLst/>
              <a:latin typeface="futura-pt"/>
            </a:endParaRPr>
          </a:p>
        </p:txBody>
      </p:sp>
    </p:spTree>
    <p:extLst>
      <p:ext uri="{BB962C8B-B14F-4D97-AF65-F5344CB8AC3E}">
        <p14:creationId xmlns:p14="http://schemas.microsoft.com/office/powerpoint/2010/main" val="27576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:dissolve/>
      </p:transition>
    </mc:Choice>
    <mc:Fallback xmlns="">
      <p:transition spd="slow" advClick="0" advTm="5000">
        <p:dissolv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haredWithUsers xmlns="888bc1bb-ecc0-4ca0-b9ad-5d50c456ca0b">
      <UserInfo>
        <DisplayName>Rolando Aedo</DisplayName>
        <AccountId>128</AccountId>
        <AccountType/>
      </UserInfo>
      <UserInfo>
        <DisplayName>Ali Bibeau</DisplayName>
        <AccountId>105</AccountId>
        <AccountType/>
      </UserInfo>
      <UserInfo>
        <DisplayName>Andrew Wobensmith</DisplayName>
        <AccountId>109</AccountId>
        <AccountType/>
      </UserInfo>
      <UserInfo>
        <DisplayName>Carol Motley</DisplayName>
        <AccountId>1984</AccountId>
        <AccountType/>
      </UserInfo>
      <UserInfo>
        <DisplayName>Alex Batista</DisplayName>
        <AccountId>2283</AccountId>
        <AccountType/>
      </UserInfo>
      <UserInfo>
        <DisplayName>Beverly White-Simoes</DisplayName>
        <AccountId>76</AccountId>
        <AccountType/>
      </UserInfo>
      <UserInfo>
        <DisplayName>Monica Martinez</DisplayName>
        <AccountId>1874</AccountId>
        <AccountType/>
      </UserInfo>
      <UserInfo>
        <DisplayName>Gisela Marti</DisplayName>
        <AccountId>112</AccountId>
        <AccountType/>
      </UserInfo>
    </SharedWithUsers>
    <lcf76f155ced4ddcb4097134ff3c332f xmlns="5a1334d9-9781-4511-823b-6a8d0a2514bc">
      <Terms xmlns="http://schemas.microsoft.com/office/infopath/2007/PartnerControls"/>
    </lcf76f155ced4ddcb4097134ff3c332f>
    <TaxCatchAll xmlns="9324d9f5-bd4d-4a8d-9a1d-ea8aee46b18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2E3AA396B78F4EBEE7D962B1C7E128" ma:contentTypeVersion="17" ma:contentTypeDescription="Create a new document." ma:contentTypeScope="" ma:versionID="fbe288109c79c6de9b1c11a864784290">
  <xsd:schema xmlns:xsd="http://www.w3.org/2001/XMLSchema" xmlns:xs="http://www.w3.org/2001/XMLSchema" xmlns:p="http://schemas.microsoft.com/office/2006/metadata/properties" xmlns:ns1="http://schemas.microsoft.com/sharepoint/v3" xmlns:ns2="5a1334d9-9781-4511-823b-6a8d0a2514bc" xmlns:ns3="888bc1bb-ecc0-4ca0-b9ad-5d50c456ca0b" xmlns:ns4="9324d9f5-bd4d-4a8d-9a1d-ea8aee46b187" targetNamespace="http://schemas.microsoft.com/office/2006/metadata/properties" ma:root="true" ma:fieldsID="8dc8a445e021049377e767a89a247ea6" ns1:_="" ns2:_="" ns3:_="" ns4:_="">
    <xsd:import namespace="http://schemas.microsoft.com/sharepoint/v3"/>
    <xsd:import namespace="5a1334d9-9781-4511-823b-6a8d0a2514bc"/>
    <xsd:import namespace="888bc1bb-ecc0-4ca0-b9ad-5d50c456ca0b"/>
    <xsd:import namespace="9324d9f5-bd4d-4a8d-9a1d-ea8aee46b18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334d9-9781-4511-823b-6a8d0a2514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df0ee39-3150-49ae-8b85-1529c58237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bc1bb-ecc0-4ca0-b9ad-5d50c456ca0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24d9f5-bd4d-4a8d-9a1d-ea8aee46b18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d5a90b9-ad13-4c1d-8ea3-514902d45618}" ma:internalName="TaxCatchAll" ma:showField="CatchAllData" ma:web="9324d9f5-bd4d-4a8d-9a1d-ea8aee46b1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227B42-BAE3-45BC-8680-B934F8DF4E95}">
  <ds:schemaRefs>
    <ds:schemaRef ds:uri="5a1334d9-9781-4511-823b-6a8d0a2514bc"/>
    <ds:schemaRef ds:uri="888bc1bb-ecc0-4ca0-b9ad-5d50c456ca0b"/>
    <ds:schemaRef ds:uri="9324d9f5-bd4d-4a8d-9a1d-ea8aee46b18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7DAC00-7C03-47A5-A44F-898C0DB36172}">
  <ds:schemaRefs>
    <ds:schemaRef ds:uri="5a1334d9-9781-4511-823b-6a8d0a2514bc"/>
    <ds:schemaRef ds:uri="888bc1bb-ecc0-4ca0-b9ad-5d50c456ca0b"/>
    <ds:schemaRef ds:uri="9324d9f5-bd4d-4a8d-9a1d-ea8aee46b1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95CBA3-D68A-452F-9533-37DD5BDFF0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Widescreen</PresentationFormat>
  <Paragraphs>121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Avenir Next LT Pro</vt:lpstr>
      <vt:lpstr>Calibri</vt:lpstr>
      <vt:lpstr>Calibri Light</vt:lpstr>
      <vt:lpstr>futura-pt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Palmason</dc:creator>
  <cp:lastModifiedBy>Maria Sidoti</cp:lastModifiedBy>
  <cp:revision>2</cp:revision>
  <cp:lastPrinted>2022-05-11T17:48:59Z</cp:lastPrinted>
  <dcterms:created xsi:type="dcterms:W3CDTF">2022-05-11T15:57:44Z</dcterms:created>
  <dcterms:modified xsi:type="dcterms:W3CDTF">2022-10-13T13:42:48Z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0x010100642E3AA396B78F4EBEE7D962B1C7E128</vt:lpwstr>
  </property>
  <property fmtid="{D5CDD505-2E9C-101B-9397-08002B2CF9AE}" pid="3" name="MediaServiceImageTags">
    <vt:lpwstr/>
  </property>
</Properties>
</file>